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03"/>
  </p:notesMasterIdLst>
  <p:sldIdLst>
    <p:sldId id="257" r:id="rId2"/>
    <p:sldId id="929" r:id="rId3"/>
    <p:sldId id="1035" r:id="rId4"/>
    <p:sldId id="1036" r:id="rId5"/>
    <p:sldId id="1037" r:id="rId6"/>
    <p:sldId id="1033" r:id="rId7"/>
    <p:sldId id="1023" r:id="rId8"/>
    <p:sldId id="1034" r:id="rId9"/>
    <p:sldId id="1024" r:id="rId10"/>
    <p:sldId id="916" r:id="rId11"/>
    <p:sldId id="920" r:id="rId12"/>
    <p:sldId id="1025" r:id="rId13"/>
    <p:sldId id="1026" r:id="rId14"/>
    <p:sldId id="1027" r:id="rId15"/>
    <p:sldId id="1028" r:id="rId16"/>
    <p:sldId id="1029" r:id="rId17"/>
    <p:sldId id="1030" r:id="rId18"/>
    <p:sldId id="1031" r:id="rId19"/>
    <p:sldId id="938" r:id="rId20"/>
    <p:sldId id="295" r:id="rId21"/>
    <p:sldId id="921" r:id="rId22"/>
    <p:sldId id="905" r:id="rId23"/>
    <p:sldId id="906" r:id="rId24"/>
    <p:sldId id="912" r:id="rId25"/>
    <p:sldId id="939" r:id="rId26"/>
    <p:sldId id="941" r:id="rId27"/>
    <p:sldId id="913" r:id="rId28"/>
    <p:sldId id="940" r:id="rId29"/>
    <p:sldId id="1038" r:id="rId30"/>
    <p:sldId id="914" r:id="rId31"/>
    <p:sldId id="891" r:id="rId32"/>
    <p:sldId id="942" r:id="rId33"/>
    <p:sldId id="964" r:id="rId34"/>
    <p:sldId id="965" r:id="rId35"/>
    <p:sldId id="966" r:id="rId36"/>
    <p:sldId id="1041" r:id="rId37"/>
    <p:sldId id="1039" r:id="rId38"/>
    <p:sldId id="1040" r:id="rId39"/>
    <p:sldId id="967" r:id="rId40"/>
    <p:sldId id="968" r:id="rId41"/>
    <p:sldId id="969" r:id="rId42"/>
    <p:sldId id="970" r:id="rId43"/>
    <p:sldId id="971" r:id="rId44"/>
    <p:sldId id="972" r:id="rId45"/>
    <p:sldId id="973" r:id="rId46"/>
    <p:sldId id="974" r:id="rId47"/>
    <p:sldId id="975" r:id="rId48"/>
    <p:sldId id="982" r:id="rId49"/>
    <p:sldId id="983" r:id="rId50"/>
    <p:sldId id="984" r:id="rId51"/>
    <p:sldId id="986" r:id="rId52"/>
    <p:sldId id="987" r:id="rId53"/>
    <p:sldId id="985" r:id="rId54"/>
    <p:sldId id="976" r:id="rId55"/>
    <p:sldId id="977" r:id="rId56"/>
    <p:sldId id="978" r:id="rId57"/>
    <p:sldId id="979" r:id="rId58"/>
    <p:sldId id="980" r:id="rId59"/>
    <p:sldId id="981" r:id="rId60"/>
    <p:sldId id="988" r:id="rId61"/>
    <p:sldId id="989" r:id="rId62"/>
    <p:sldId id="990" r:id="rId63"/>
    <p:sldId id="991" r:id="rId64"/>
    <p:sldId id="992" r:id="rId65"/>
    <p:sldId id="993" r:id="rId66"/>
    <p:sldId id="994" r:id="rId67"/>
    <p:sldId id="995" r:id="rId68"/>
    <p:sldId id="996" r:id="rId69"/>
    <p:sldId id="997" r:id="rId70"/>
    <p:sldId id="998" r:id="rId71"/>
    <p:sldId id="999" r:id="rId72"/>
    <p:sldId id="1000" r:id="rId73"/>
    <p:sldId id="1001" r:id="rId74"/>
    <p:sldId id="1002" r:id="rId75"/>
    <p:sldId id="1003" r:id="rId76"/>
    <p:sldId id="1004" r:id="rId77"/>
    <p:sldId id="1005" r:id="rId78"/>
    <p:sldId id="1006" r:id="rId79"/>
    <p:sldId id="1007" r:id="rId80"/>
    <p:sldId id="1008" r:id="rId81"/>
    <p:sldId id="1009" r:id="rId82"/>
    <p:sldId id="1010" r:id="rId83"/>
    <p:sldId id="1011" r:id="rId84"/>
    <p:sldId id="1012" r:id="rId85"/>
    <p:sldId id="1013" r:id="rId86"/>
    <p:sldId id="1014" r:id="rId87"/>
    <p:sldId id="1015" r:id="rId88"/>
    <p:sldId id="944" r:id="rId89"/>
    <p:sldId id="945" r:id="rId90"/>
    <p:sldId id="946" r:id="rId91"/>
    <p:sldId id="948" r:id="rId92"/>
    <p:sldId id="949" r:id="rId93"/>
    <p:sldId id="950" r:id="rId94"/>
    <p:sldId id="448" r:id="rId95"/>
    <p:sldId id="951" r:id="rId96"/>
    <p:sldId id="952" r:id="rId97"/>
    <p:sldId id="953" r:id="rId98"/>
    <p:sldId id="954" r:id="rId99"/>
    <p:sldId id="955" r:id="rId100"/>
    <p:sldId id="958" r:id="rId101"/>
    <p:sldId id="915" r:id="rId10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F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94660"/>
  </p:normalViewPr>
  <p:slideViewPr>
    <p:cSldViewPr snapToGrid="0">
      <p:cViewPr varScale="1">
        <p:scale>
          <a:sx n="92" d="100"/>
          <a:sy n="92" d="100"/>
        </p:scale>
        <p:origin x="4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D8CE3-08BE-435E-8349-3E1F7324F9D8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71BCC-C542-48C8-9BCC-113F8472C5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92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251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116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6637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43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8280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234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439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635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57447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849333" y="2577600"/>
            <a:ext cx="83220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1pPr>
            <a:lvl2pPr marL="1219170" lvl="1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2pPr>
            <a:lvl3pPr marL="1828754" lvl="2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3pPr>
            <a:lvl4pPr marL="2438339" lvl="3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4pPr>
            <a:lvl5pPr marL="3047924" lvl="4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5pPr>
            <a:lvl6pPr marL="3657509" lvl="5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6pPr>
            <a:lvl7pPr marL="4267093" lvl="6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7pPr>
            <a:lvl8pPr marL="4876678" lvl="7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8pPr>
            <a:lvl9pPr marL="5486263" lvl="8" indent="-66885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05845" y="3387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608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179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9459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8480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013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944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867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006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55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A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BCC79-A6B6-42BD-BA5D-10142EA7CDE0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2367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oducts/ai-model-catalog#Models" TargetMode="External"/><Relationship Id="rId2" Type="http://schemas.openxmlformats.org/officeDocument/2006/relationships/hyperlink" Target="https://platform.openai.com/tokenizer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-IN" sz="54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GenAI and LLM</a:t>
            </a:r>
            <a:br>
              <a:rPr lang="en-IN" sz="54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400" b="1" dirty="0"/>
            </a:br>
            <a:endParaRPr sz="5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D59A5-BF47-136D-1090-6A84AEE1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29" y="241637"/>
            <a:ext cx="6098031" cy="407194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FF0A57-1CB0-F774-FC9E-AA9352AA3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365" y="4458866"/>
            <a:ext cx="6721435" cy="215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10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71D94-5A46-1416-B5B3-24DA20C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-apple-system"/>
              </a:rPr>
              <a:t> practical ways AI copilots can enhance productivity: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07150-9FF1-7CC4-BE8D-F5D686ED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var(--artdeco-reset-typography-font-family-sans)"/>
              </a:rPr>
              <a:t>Providing Insights</a:t>
            </a:r>
            <a:r>
              <a:rPr lang="en-US" b="0" i="0" dirty="0">
                <a:effectLst/>
                <a:latin typeface="var(--artdeco-reset-typography-font-family-sans)"/>
              </a:rPr>
              <a:t>: By analyzing data, copilots can offer valuable insights and recommendations, helping users make informed decisions.</a:t>
            </a:r>
          </a:p>
          <a:p>
            <a:endParaRPr lang="en-US" dirty="0">
              <a:latin typeface="var(--artdeco-reset-typography-font-family-sans)"/>
            </a:endParaRPr>
          </a:p>
          <a:p>
            <a:r>
              <a:rPr lang="en-US" b="1" i="0" dirty="0">
                <a:effectLst/>
                <a:latin typeface="var(--artdeco-reset-typography-font-family-sans)"/>
              </a:rPr>
              <a:t>Enhancing Collaboration</a:t>
            </a:r>
            <a:r>
              <a:rPr lang="en-US" b="0" i="0" dirty="0">
                <a:effectLst/>
                <a:latin typeface="var(--artdeco-reset-typography-font-family-sans)"/>
              </a:rPr>
              <a:t>: Integrated with collaboration tools, copilots can facilitate better communication and teamwork, ensuring everyone stays on the same page.</a:t>
            </a:r>
          </a:p>
          <a:p>
            <a:endParaRPr lang="en-US" b="0" i="0" dirty="0">
              <a:effectLst/>
              <a:latin typeface="var(--artdeco-reset-typography-font-family-sans)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40759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53CF7-F088-CB59-9CBC-AF559C9A5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Questions ????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2A523-8334-8BD0-3C86-B36EEF4E28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8903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734A-66AF-9062-5F67-8B799B43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426" y="365126"/>
            <a:ext cx="7961244" cy="87726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6A97E-6ADE-2792-1E91-5E6F32BDA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35" y="365126"/>
            <a:ext cx="5703875" cy="40096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BE9A3-F82E-CAF3-5DED-9119B814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94" y="365126"/>
            <a:ext cx="5145071" cy="285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7D31B-578C-94BF-063F-154722C5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92" y="4318950"/>
            <a:ext cx="7404651" cy="25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EC38C-1352-1C68-E094-F37327BE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Structured or Unstructured?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55862-6D50-4ED2-218E-68D98D057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Customer purchase history in a database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Video recordings of stock market news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Excel sheet with employee salary data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WhatsApp chat messages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Weather sensor readings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1800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D849-65B7-B2A7-5FD9-4134A79E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When to Use ML, CV, NLP, and DL?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79C6-D8D9-180A-9E15-441D61525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Each technique—</a:t>
            </a:r>
            <a:r>
              <a:rPr lang="en-US" b="1" dirty="0"/>
              <a:t>Machine Learning (ML), Computer Vision (CV), Natural Language Processing (NLP), and Deep Learning (DL)</a:t>
            </a:r>
            <a:r>
              <a:rPr lang="en-US" dirty="0"/>
              <a:t>—is used based on the type of data and the problem being solved.</a:t>
            </a:r>
          </a:p>
          <a:p>
            <a:pPr>
              <a:lnSpc>
                <a:spcPct val="20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1524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F338-AD35-2C36-6E98-D344853AB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Machine Learning (ML)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E8F10-1EFD-DDB3-FA84-8A27804C0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977" y="1245326"/>
            <a:ext cx="10665823" cy="493163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 </a:t>
            </a:r>
            <a:r>
              <a:rPr lang="en-US" b="1" dirty="0"/>
              <a:t>Use ML when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have </a:t>
            </a:r>
            <a:r>
              <a:rPr lang="en-US" b="1" dirty="0"/>
              <a:t>structured/tabular data</a:t>
            </a:r>
            <a:r>
              <a:rPr lang="en-US" dirty="0"/>
              <a:t> (e.g., sales records, customer transactions).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need to make </a:t>
            </a:r>
            <a:r>
              <a:rPr lang="en-US" b="1" dirty="0"/>
              <a:t>predictions, classifications, or clustering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en-US" b="1" dirty="0"/>
              <a:t>Examples: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Predicting loan approvals (Classification)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Customer churn prediction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Fraud detection in banking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Recommender systems (Netflix, Amazon)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5490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52D7-71DC-07CE-79E2-CE6A421AF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Computer Vision (CV)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DDEE0-125F-669D-A911-41E82D3A9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Use CV when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are working with </a:t>
            </a:r>
            <a:r>
              <a:rPr lang="en-US" b="1" dirty="0"/>
              <a:t>images or videos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need to analyze, classify, or generate images.</a:t>
            </a:r>
          </a:p>
          <a:p>
            <a:pPr>
              <a:buNone/>
            </a:pPr>
            <a:r>
              <a:rPr lang="en-US" b="1" dirty="0"/>
              <a:t>Examples: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Face recognition in security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Object detection in self-driving cars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Medical image analysis (e.g., detecting tumors in MRI scans)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Defect detection in manufacturing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039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875B0-0741-4838-D9EA-F0AEFEE8A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10707-3C64-A103-783D-FA57A9125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9B961-C966-0CF0-1A4C-95F4DB4CC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Use NLP when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are working with </a:t>
            </a:r>
            <a:r>
              <a:rPr lang="en-US" b="1" dirty="0"/>
              <a:t>text or speech data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need to understand, generate, or translate language.</a:t>
            </a:r>
          </a:p>
          <a:p>
            <a:pPr>
              <a:buNone/>
            </a:pPr>
            <a:r>
              <a:rPr lang="en-US" b="1" dirty="0"/>
              <a:t>Examples: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Chatbots and virtual assistants (Siri, Alexa)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Sentiment analysis of customer reviews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Machine translation (e.g., Google Translate)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Email spam detection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5284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1217C-9856-DB67-0426-1732E173A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D40B-2B74-4FD0-9449-C9C3328D8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Deep Learning (DL)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E8521-8416-B6D9-3A02-D18551F51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IN" b="1" dirty="0"/>
              <a:t>Use DL when</a:t>
            </a:r>
            <a:r>
              <a:rPr lang="en-IN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Your dataset is </a:t>
            </a:r>
            <a:r>
              <a:rPr lang="en-IN" b="1" dirty="0"/>
              <a:t>large and complex</a:t>
            </a:r>
            <a:r>
              <a:rPr lang="en-IN" dirty="0"/>
              <a:t> (images, speech, unstructured text).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Traditional ML models do not perform well.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You need high accuracy and have </a:t>
            </a:r>
            <a:r>
              <a:rPr lang="en-IN" b="1" dirty="0"/>
              <a:t>computational power (GPUs/TPUs)</a:t>
            </a:r>
            <a:r>
              <a:rPr lang="en-IN" dirty="0"/>
              <a:t>.</a:t>
            </a:r>
          </a:p>
          <a:p>
            <a:pPr>
              <a:buNone/>
            </a:pPr>
            <a:r>
              <a:rPr lang="en-IN" b="1" dirty="0"/>
              <a:t>Examples: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Autonomous driving (Self-driving cars)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Image generation (Deepfake technology)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Speech recognition (Google Assistant, Alexa)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Large Language Models (ChatGPT, </a:t>
            </a:r>
            <a:r>
              <a:rPr lang="en-IN" dirty="0" err="1"/>
              <a:t>Gemini,COPILOT</a:t>
            </a:r>
            <a:r>
              <a:rPr lang="en-IN" dirty="0"/>
              <a:t>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1035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6BC1E-2630-3EEB-BFD4-A63527EC5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Problem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EA0C2-77B2-FF72-C297-0A809E7E5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 bank wants to predict whether a customer will default on a loan based on transaction history and demographics.</a:t>
            </a:r>
          </a:p>
          <a:p>
            <a:pPr>
              <a:lnSpc>
                <a:spcPct val="150000"/>
              </a:lnSpc>
            </a:pPr>
            <a:r>
              <a:rPr lang="en-US" dirty="0"/>
              <a:t>A company wants to classify customer support emails as complaints, inquiries, or feedback.</a:t>
            </a:r>
          </a:p>
          <a:p>
            <a:pPr>
              <a:lnSpc>
                <a:spcPct val="150000"/>
              </a:lnSpc>
            </a:pPr>
            <a:r>
              <a:rPr lang="en-US" dirty="0"/>
              <a:t>A factory needs an AI system to detect defects in manufactured products by analyzing images.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1898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286B75-A1D8-0738-B55C-4C9C96CDF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65867"/>
            <a:ext cx="8592111" cy="556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81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C03A-BDF6-F6B0-B50D-13FA2F03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/>
          <a:lstStyle/>
          <a:p>
            <a:r>
              <a:rPr lang="en-IN" dirty="0"/>
              <a:t>WHO 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0BFD3-09A2-176B-838F-D9D9C84A2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452"/>
            <a:ext cx="10515600" cy="4944511"/>
          </a:xfrm>
        </p:spPr>
        <p:txBody>
          <a:bodyPr>
            <a:normAutofit/>
          </a:bodyPr>
          <a:lstStyle/>
          <a:p>
            <a:r>
              <a:rPr lang="en-IN" dirty="0"/>
              <a:t>LinkedIn: https://www.linkedin.com/in/latha-t-k-b21018128/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Science ,AIML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Analysis ,SQL, </a:t>
            </a:r>
            <a:r>
              <a:rPr lang="en-IN" b="0" i="0" dirty="0" err="1">
                <a:effectLst/>
                <a:latin typeface="-apple-system"/>
              </a:rPr>
              <a:t>Pyspark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Visualization ,PowerBI, Tableau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Natural Language Processing (NLP) 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Computer Vision</a:t>
            </a:r>
          </a:p>
          <a:p>
            <a:pPr algn="l" fontAlgn="auto"/>
            <a:r>
              <a:rPr lang="en-IN" dirty="0">
                <a:latin typeface="-apple-system"/>
              </a:rPr>
              <a:t>Generative </a:t>
            </a:r>
            <a:r>
              <a:rPr lang="en-IN" dirty="0" err="1">
                <a:latin typeface="-apple-system"/>
              </a:rPr>
              <a:t>AI,Prompt</a:t>
            </a:r>
            <a:r>
              <a:rPr lang="en-IN" dirty="0">
                <a:latin typeface="-apple-system"/>
              </a:rPr>
              <a:t> Engineering</a:t>
            </a:r>
          </a:p>
          <a:p>
            <a:pPr algn="l" fontAlgn="auto"/>
            <a:r>
              <a:rPr lang="en-IN" b="0" i="0" dirty="0" err="1">
                <a:effectLst/>
                <a:latin typeface="-apple-system"/>
              </a:rPr>
              <a:t>BigData</a:t>
            </a:r>
            <a:r>
              <a:rPr lang="en-IN" b="0" i="0" dirty="0">
                <a:effectLst/>
                <a:latin typeface="-apple-system"/>
              </a:rPr>
              <a:t> and Data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5BF6F-44AF-67E7-69EF-BC21F5AE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907" y="2295938"/>
            <a:ext cx="3332332" cy="27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1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Types of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In today's data-driven world, information is king. But raw data itself isn't enough.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We need to analyze it to extract insights and make informed decisions</a:t>
            </a:r>
            <a:endParaRPr lang="en-IN" dirty="0"/>
          </a:p>
          <a:p>
            <a:pPr marL="0" indent="0">
              <a:lnSpc>
                <a:spcPct val="2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809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84EF3-16DB-2172-4BB4-53469314A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91" y="186488"/>
            <a:ext cx="4718809" cy="31613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0E8227-8E3A-A013-D46F-6497070CE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4" y="230231"/>
            <a:ext cx="4718808" cy="3121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3A82C-17FE-B2AB-1C35-ADDA4FACD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131" y="198190"/>
            <a:ext cx="2149129" cy="3230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CC2D2-D532-9CAE-4248-E07E3DA91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101" y="3688751"/>
            <a:ext cx="4556293" cy="2982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8A9D6-98EA-52E6-C16A-AE6D4A3F5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08" y="3631151"/>
            <a:ext cx="4556291" cy="30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81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B2BE6-0A45-41B7-B6C7-996E916D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8" y="862094"/>
            <a:ext cx="10543264" cy="51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35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DD85-035E-46B5-9F76-51B3CB60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Science/Machine Learning</a:t>
            </a:r>
            <a:endParaRPr lang="en-IN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32E99EC-7ABC-4B2D-AB27-C19BE0F43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8038" y="2133600"/>
            <a:ext cx="6217750" cy="3778250"/>
          </a:xfrm>
        </p:spPr>
      </p:pic>
    </p:spTree>
    <p:extLst>
      <p:ext uri="{BB962C8B-B14F-4D97-AF65-F5344CB8AC3E}">
        <p14:creationId xmlns:p14="http://schemas.microsoft.com/office/powerpoint/2010/main" val="1483236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42A94-0FF7-9E51-238B-80802A67D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3407" y="2475731"/>
            <a:ext cx="6127011" cy="3093988"/>
          </a:xfrm>
        </p:spPr>
      </p:pic>
    </p:spTree>
    <p:extLst>
      <p:ext uri="{BB962C8B-B14F-4D97-AF65-F5344CB8AC3E}">
        <p14:creationId xmlns:p14="http://schemas.microsoft.com/office/powerpoint/2010/main" val="897490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2720AE-CCE7-9FDB-FCA8-7AA7FA0BA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352" y="1414468"/>
            <a:ext cx="10364646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60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A99479-2D8B-35F3-A527-F4E542496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283" y="1276049"/>
            <a:ext cx="8297433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75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27459-19BF-28B9-0DD8-9342B34E1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751" y="657875"/>
            <a:ext cx="8921660" cy="5439791"/>
          </a:xfrm>
        </p:spPr>
      </p:pic>
    </p:spTree>
    <p:extLst>
      <p:ext uri="{BB962C8B-B14F-4D97-AF65-F5344CB8AC3E}">
        <p14:creationId xmlns:p14="http://schemas.microsoft.com/office/powerpoint/2010/main" val="2029212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615F8-B78B-CAB6-F7C9-907B91E63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69" y="319598"/>
            <a:ext cx="8538096" cy="604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23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E3FCE-6FCA-48D4-797D-AE7CAB739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884" y="391577"/>
            <a:ext cx="8071104" cy="57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83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B92121-7259-88F6-CEFC-8D2B5D6EB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931" y="636091"/>
            <a:ext cx="8828018" cy="533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06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530C5-8992-EAEF-1183-D3452BE4C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882" y="1787966"/>
            <a:ext cx="9698567" cy="4219753"/>
          </a:xfrm>
        </p:spPr>
      </p:pic>
    </p:spTree>
    <p:extLst>
      <p:ext uri="{BB962C8B-B14F-4D97-AF65-F5344CB8AC3E}">
        <p14:creationId xmlns:p14="http://schemas.microsoft.com/office/powerpoint/2010/main" val="1926275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606-9FAB-4E5A-8254-C6570E92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Supervised Learning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A990FA-9B9C-463D-8B47-7D4B386E6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853" y="1558911"/>
            <a:ext cx="9101859" cy="457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0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387299-6EF0-32AC-B0D5-D20009C1E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3" y="1280812"/>
            <a:ext cx="10526594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59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4EB9-C370-8A72-D77E-3FC2F740F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Microsoft OpenAI – Enterprise, Secure, Private, and Responsible AI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C48BF-0780-5FFD-6B20-6B1CBD1CA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Enterprise Integration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Access OpenAI's advanced models like GPT-4 and DALL·E within Azure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Enhance applications with AI-powered language and content generation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Security and Privacy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 remains private and exclusive to the organization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Compliance with industry regulations and enterprise security standards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Responsible AI Practices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Guided by Microsoft's Responsible AI Standard for fairness and transparency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Built-in tools for content moderation and ethical AI deployment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2768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F8699-AFC4-8307-1E8F-8FFDC47A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Chat Models Vs Reasoning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FA79A-FA58-C753-6738-262934FA9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Chat Models</a:t>
            </a:r>
          </a:p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Designed for natural language conversations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Focus on contextual responses and engagement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Examples: GPT-based chatbots, virtual assistants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Strengths: Human-like interaction, text generation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4335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6300E-18B3-20D4-E208-7E5E32C7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Chat Models Vs Reasoning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CB248-01AD-32BB-914E-1429065B7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Reasoning Models</a:t>
            </a:r>
          </a:p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Built for logical inference and decision-making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Focus on solving complex problems with structured reasoning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Examples: Symbolic AI, knowledge-based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Strengths: Better accuracy in problem-solving, structured outputs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2047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00E4A8-8A1F-2A3F-5938-23A007C57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322" y="939054"/>
            <a:ext cx="4784896" cy="497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49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F33242-9559-7DBE-8920-36F6C2F96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647312"/>
            <a:ext cx="5649113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69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CF404-5945-8BDF-789F-865355A53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D0921B-EB58-D963-D4E9-5E00B6F8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35" y="365760"/>
            <a:ext cx="5966329" cy="59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61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39C0-5DE5-3359-45ED-325B440C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Prompt Engineering?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3F744-3A73-5388-0293-FE9F16930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practice of designing and refining prompts to optimize AI-generated responses.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Helps in guiding AI models like GPT-4 to produce relevant, accurate, and high-quality outputs.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Involves techniques like using clear instructions, providing context, and specifying output formats.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in applications such as chatbots, content generation, and decision-making systems.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941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3928B-05CD-A097-6831-7B9477BE6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611F58-4178-52BD-2E91-C69443F43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42" y="1190312"/>
            <a:ext cx="7821116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659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8426-77AF-16B9-7358-D40D6ECB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Methods of Prompt Engineering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E557-9429-C57B-2E28-A14B7C7D2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Zero-shot Prompting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Directly asking the model a question without examples.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Explain machine learning in simple terms.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i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What are the key factors affecting stock market prices?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3759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5D046-A249-99CE-035C-BED7A2C58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Methods of Prompt Engineering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38A06-4D3E-2D30-B885-79078C6A8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One-shot Prompting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Providing a single example to guide the AI’s response.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Example: </a:t>
            </a:r>
            <a:r>
              <a:rPr lang="en-US" i="1" dirty="0"/>
              <a:t>“Translate ‘Hello’ to French: Bonjour. Now translate ‘Goodbye’.”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71117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5CB62-74F2-5AF4-59C1-33F940CC7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B7CBB-96CC-780B-1DE3-3975B9B9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Methods of Prompt Engineering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5E0A1-5BE4-89DC-A7BF-42E695167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/>
              <a:t>One-shot Prompting: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i="1" dirty="0"/>
              <a:t>If a person with a credit score of 750 and an income of $80,000 is approved for a loan, what about a person with a credit score of 680 and an income of $50,000?</a:t>
            </a:r>
            <a:endParaRPr lang="en-US" b="1" i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Few-shot Prompting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A person with a credit score of </a:t>
            </a:r>
            <a:r>
              <a:rPr lang="en-US" b="1" i="1" dirty="0"/>
              <a:t>750</a:t>
            </a:r>
            <a:r>
              <a:rPr lang="en-US" i="1" dirty="0"/>
              <a:t> and income of </a:t>
            </a:r>
            <a:r>
              <a:rPr lang="en-US" b="1" i="1" dirty="0"/>
              <a:t>$80,000</a:t>
            </a:r>
            <a:r>
              <a:rPr lang="en-US" i="1" dirty="0"/>
              <a:t> was </a:t>
            </a:r>
            <a:r>
              <a:rPr lang="en-US" b="1" i="1" dirty="0"/>
              <a:t>approved</a:t>
            </a:r>
            <a:r>
              <a:rPr lang="en-US" i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A person with a credit score of </a:t>
            </a:r>
            <a:r>
              <a:rPr lang="en-US" b="1" i="1" dirty="0"/>
              <a:t>600</a:t>
            </a:r>
            <a:r>
              <a:rPr lang="en-US" i="1" dirty="0"/>
              <a:t> and income of </a:t>
            </a:r>
            <a:r>
              <a:rPr lang="en-US" b="1" i="1" dirty="0"/>
              <a:t>$40,000</a:t>
            </a:r>
            <a:r>
              <a:rPr lang="en-US" i="1" dirty="0"/>
              <a:t> was </a:t>
            </a:r>
            <a:r>
              <a:rPr lang="en-US" b="1" i="1" dirty="0"/>
              <a:t>denied</a:t>
            </a:r>
            <a:r>
              <a:rPr lang="en-US" i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A person with a credit score of </a:t>
            </a:r>
            <a:r>
              <a:rPr lang="en-US" b="1" i="1" dirty="0"/>
              <a:t>720</a:t>
            </a:r>
            <a:r>
              <a:rPr lang="en-US" i="1" dirty="0"/>
              <a:t> and income of </a:t>
            </a:r>
            <a:r>
              <a:rPr lang="en-US" b="1" i="1" dirty="0"/>
              <a:t>$70,000</a:t>
            </a:r>
            <a:r>
              <a:rPr lang="en-US" i="1" dirty="0"/>
              <a:t> was </a:t>
            </a:r>
            <a:r>
              <a:rPr lang="en-US" b="1" i="1" dirty="0"/>
              <a:t>approved</a:t>
            </a:r>
            <a:r>
              <a:rPr lang="en-US" i="1" dirty="0"/>
              <a:t>.</a:t>
            </a:r>
          </a:p>
          <a:p>
            <a:r>
              <a:rPr lang="en-US" i="1" dirty="0"/>
              <a:t>Now, predict the loan decision for a person with a credit score of </a:t>
            </a:r>
            <a:r>
              <a:rPr lang="en-US" b="1" i="1" dirty="0"/>
              <a:t>680</a:t>
            </a:r>
            <a:r>
              <a:rPr lang="en-US" i="1" dirty="0"/>
              <a:t> and an income of </a:t>
            </a:r>
            <a:r>
              <a:rPr lang="en-US" b="1" i="1" dirty="0"/>
              <a:t>$50,000</a:t>
            </a:r>
            <a:r>
              <a:rPr lang="en-US" i="1" dirty="0"/>
              <a:t>."*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76115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A6160-0A71-851C-D032-FAF4B97A4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BE08-65AA-62C3-8E9F-6201E5F7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Methods of Prompt Engineering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4FF15-F16D-7E84-840B-B03084C4B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Chain-of-Thought (</a:t>
            </a:r>
            <a:r>
              <a:rPr lang="en-US" b="1" dirty="0" err="1"/>
              <a:t>CoT</a:t>
            </a:r>
            <a:r>
              <a:rPr lang="en-US" b="1" dirty="0"/>
              <a:t>) Prompting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Encouraging step-by-step reasoning for complex problems.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Example: </a:t>
            </a:r>
            <a:r>
              <a:rPr lang="en-US" i="1" dirty="0"/>
              <a:t>“Solve 24 × 3 + 12. First, multiply 24 by 3, then add 12.”</a:t>
            </a:r>
            <a:endParaRPr lang="en-US" dirty="0"/>
          </a:p>
          <a:p>
            <a:endParaRPr lang="en-IN" dirty="0"/>
          </a:p>
          <a:p>
            <a:r>
              <a:rPr lang="en-US" dirty="0"/>
              <a:t>An investor is considering buying stocks in Company A. The company's revenue is growing at </a:t>
            </a:r>
            <a:r>
              <a:rPr lang="en-US" b="1" dirty="0"/>
              <a:t>10% per year</a:t>
            </a:r>
            <a:r>
              <a:rPr lang="en-US" dirty="0"/>
              <a:t>, and it has a </a:t>
            </a:r>
            <a:r>
              <a:rPr lang="en-US" b="1" dirty="0"/>
              <a:t>P/E ratio of 25</a:t>
            </a:r>
            <a:r>
              <a:rPr lang="en-US" dirty="0"/>
              <a:t>. Interest rates are expected to rise next year. Should the investor buy the stock? Explain step by step.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4978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45A70-849D-20AF-DAAC-8F0F81059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7312E-A418-A85A-0719-1DE44061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Methods of Prompt Engineering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CAEF8-9797-B45A-77A4-4144E23A7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Role-based Prompting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Assigning a specific role to the AI for better responses.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Example: </a:t>
            </a:r>
            <a:r>
              <a:rPr lang="en-US" i="1" dirty="0"/>
              <a:t>“You are a customer support agent. Answer the query professionally.”</a:t>
            </a:r>
            <a:endParaRPr lang="en-US" dirty="0"/>
          </a:p>
          <a:p>
            <a:endParaRPr lang="en-IN" dirty="0"/>
          </a:p>
          <a:p>
            <a:r>
              <a:rPr lang="en-US" dirty="0"/>
              <a:t>You are a seasoned financial advisor. A client wants to invest ₹10 lakhs and is looking for low-risk options. Provide a step-by-step investment strategy.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4980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3251A-A003-99C4-B4D4-7807E9BB4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ED02-2C7D-44DB-800E-BC601B33F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Methods of Prompt Engineering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BB2C-0566-9B8C-6E7B-72B71C3D6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Persona-based Prompting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Making the AI respond in a particular style or tone.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Example: </a:t>
            </a:r>
            <a:r>
              <a:rPr lang="en-US" i="1" dirty="0"/>
              <a:t>“Explain quantum physics as if you were a 5-year-old.”</a:t>
            </a:r>
            <a:endParaRPr lang="en-US" dirty="0"/>
          </a:p>
          <a:p>
            <a:endParaRPr lang="en-IN" dirty="0"/>
          </a:p>
          <a:p>
            <a:r>
              <a:rPr lang="en-US" dirty="0"/>
              <a:t>You are the CFO of a multinational company. Your board is considering expanding into India. Analyze the financial risks and opportunities.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9748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EC85C-8B12-C353-59B9-704903820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41EFD-2A4D-4847-813E-363C503F2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Methods of Prompt Engineering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80D92-71D0-EF52-B06B-8B406EE00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Refinement and Iterative Prompting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Adjusting prompts based on initial responses for better results.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Example: </a:t>
            </a:r>
            <a:r>
              <a:rPr lang="en-US" i="1" dirty="0"/>
              <a:t>If the response is too vague, rephrase with more details.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33240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407B8-103C-064A-6154-885ABF297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5DE71-CD00-09D8-745F-9533B8F0F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Microsoft method of Prompt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74DE0-1060-EABE-1E36-16A25227F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b="1" dirty="0"/>
              <a:t>1. Grounding with Enterprise Data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Enhancing AI responses by integrating company-specific data 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Ensures AI-generated content is relevant and fact-based.</a:t>
            </a:r>
          </a:p>
          <a:p>
            <a:pPr>
              <a:buNone/>
            </a:pPr>
            <a:endParaRPr lang="en-IN" b="1" dirty="0"/>
          </a:p>
          <a:p>
            <a:pPr>
              <a:buNone/>
            </a:pPr>
            <a:r>
              <a:rPr lang="en-IN" b="1" dirty="0"/>
              <a:t>2. Retrieval-Augmented Generation (RAG)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AI fetches external information before responding.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Improves accuracy and reduces hallucinations.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42012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92EDA-BA87-34BB-F095-B10B87EC8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57E1F-4785-1B56-8F0A-732B7B8BC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Microsoft method of Prompt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69260-5BFD-B5FC-9438-F2B85DB2C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3. Few-shot and Chain-of-Thought Prompting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Uses structured examples and logical reasoning to refine responses.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Helps in better problem-solving and decision-making.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4. Guardrails for Responsible AI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Implementing ethical guidelines to ensure safe and unbiased outputs.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Content filtering, bias detection, and compliance checks.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36213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67EE4-63D9-766B-EB97-6825E8872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B2C8E-40DA-8AD3-118F-8C0A190F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Microsoft method of Prompt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3966C-C096-2BD4-3DDD-99BE8A9F4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5. Adaptive Prompts for Context Awareness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Dynamically adjusting prompts based on conversation history.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Maintains continuity in long-form interactions.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7165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B091F-EE97-2173-6496-BE69AF363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00F9AB-702A-C8F3-2677-4AEC16990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247" y="753823"/>
            <a:ext cx="8199997" cy="535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25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A6BC8-7BAD-6DCB-374E-5A7CB1DBF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7A98C-2166-0879-521C-E8BB8E9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Give Direction and Specify Prompts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3040C-22DB-2F86-741C-B9DBB0F9C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1. Be Clear and Specific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Clearly define the task to get precise responses.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Example:</a:t>
            </a:r>
            <a:r>
              <a:rPr lang="en-US" dirty="0"/>
              <a:t> “Summarize this article in three bullet points.”</a:t>
            </a:r>
          </a:p>
          <a:p>
            <a:pPr>
              <a:buNone/>
            </a:pPr>
            <a:r>
              <a:rPr lang="en-US" dirty="0"/>
              <a:t>📌 </a:t>
            </a:r>
            <a:r>
              <a:rPr lang="en-US" b="1" dirty="0"/>
              <a:t>2. Set a Role or Persona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Assign a role for better context.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Example:</a:t>
            </a:r>
            <a:r>
              <a:rPr lang="en-US" dirty="0"/>
              <a:t> “You are a business analyst. Explain the latest market trends.”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677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249CD-35CD-C6A5-530D-FADA2BD65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DD9F-1BD1-DE2E-FFB0-0C72174F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Give Direction and Specify Prompts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AB15B-015A-3CED-B85A-5B0FDFA00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3. Define the Output Format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Specify how the response should be structured.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Example:</a:t>
            </a:r>
            <a:r>
              <a:rPr lang="en-US" dirty="0"/>
              <a:t> “List the pros and cons in a table format.”</a:t>
            </a:r>
          </a:p>
          <a:p>
            <a:pPr>
              <a:buNone/>
            </a:pPr>
            <a:r>
              <a:rPr lang="en-US" dirty="0"/>
              <a:t>📌 </a:t>
            </a:r>
            <a:r>
              <a:rPr lang="en-US" b="1" dirty="0"/>
              <a:t>4. Use Step-by-Step Instructions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Guide the AI through logical reasoning.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Example:</a:t>
            </a:r>
            <a:r>
              <a:rPr lang="en-US" dirty="0"/>
              <a:t> “First, explain machine learning, then give an example.”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13205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1C2F6-F6CA-5202-EEB8-5FD08970E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5AEC-5614-4A47-1133-F181971A7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Give Direction and Specify Prompts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79F61-372B-CD54-2D3E-8264D4AD0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5. Limit or Expand the Scope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Control the level of detail in responses.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Example:</a:t>
            </a:r>
            <a:r>
              <a:rPr lang="en-US" dirty="0"/>
              <a:t> “Explain AI in one sentence” vs. “Provide a detailed explanation.”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2368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3819A-B9D8-2090-4EDC-F3D71EA7F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67075-F9AB-C693-34AC-59ABA81E2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Provide Examples and Evaluate Quality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C364A-F87A-91BF-AD1F-4408E6830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1. Provide Clear Examples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relevant examples to guide AI responses.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Example:</a:t>
            </a:r>
            <a:r>
              <a:rPr lang="en-US" dirty="0"/>
              <a:t> </a:t>
            </a:r>
            <a:r>
              <a:rPr lang="en-US" i="1" dirty="0"/>
              <a:t>"Translate ‘Hello’ to French: Bonjour. Now translate ‘Goodbye’."</a:t>
            </a:r>
            <a:endParaRPr lang="en-US" dirty="0"/>
          </a:p>
          <a:p>
            <a:pPr>
              <a:buNone/>
            </a:pPr>
            <a:r>
              <a:rPr lang="en-US" dirty="0"/>
              <a:t>📌 </a:t>
            </a:r>
            <a:r>
              <a:rPr lang="en-US" b="1" dirty="0"/>
              <a:t>2. Test with Multiple Variations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Try different phrasings to check AI consistency.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Example:</a:t>
            </a:r>
            <a:r>
              <a:rPr lang="en-US" dirty="0"/>
              <a:t> Asking “What is AI?” vs. “Explain AI like I’m 5.”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50340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A14F4-0502-6D75-279D-1B9A1304C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7ACF5-D4F8-CCB2-C40A-459B10144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Provide Examples and Evaluate Quality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50D6F-10FC-1D7A-7836-0DB74498E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3. Evaluate Response Accuracy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Check if the response is factual and relevant.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Look for correctness, clarity, and alignment with the prompt.</a:t>
            </a:r>
          </a:p>
          <a:p>
            <a:pPr>
              <a:buNone/>
            </a:pPr>
            <a:r>
              <a:rPr lang="en-US" b="1" dirty="0"/>
              <a:t>4. Measure Coherence and Completeness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Ensure the response flows logically and is well-structured.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Example:</a:t>
            </a:r>
            <a:r>
              <a:rPr lang="en-US" dirty="0"/>
              <a:t> Does the AI provide all necessary details?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70406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ED36E-7B3F-EE92-62BB-F6D4EAC44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10F1-FEF8-37BE-01E4-88BE3335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Provide Examples and Evaluate Quality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C1B2E-3F23-462F-B6C2-A89BF64A3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5. Refine and Iterate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Adjust the prompt to improve quality.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Example:</a:t>
            </a:r>
            <a:r>
              <a:rPr lang="en-US" dirty="0"/>
              <a:t> If the response is vague, add more details to the prompt.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3394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D6533-945F-871B-EEE2-9ECBAEDC9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7544-EEE5-6E5B-159A-AA6280F14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None/>
            </a:pPr>
            <a:r>
              <a:rPr lang="en-US" b="1" dirty="0"/>
              <a:t>List Generation &amp;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326DA-7C8F-C537-93E1-087E5E2BD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List Generation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AI can generate structured lists for tasks, recommendations, or insights.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“Generate a list of 10 trending AI tools with a brief description.”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“List 5 strategies to improve customer engagement.”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“Provide 7 key factors for evaluating loan eligibility.”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“Generate a to-do list for launching a new marketing campaign.”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35630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9A015-3DE8-1D90-C9E0-D730ACB99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D1FEF-B70A-B36A-8E9E-896F6F5D4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None/>
            </a:pPr>
            <a:r>
              <a:rPr lang="en-US" b="1" dirty="0"/>
              <a:t>Sentiment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99BD2-675C-B67A-CAFF-D05259ECC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AI analyzes text to determine sentiment (Positive, Negative, Neutral).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“Analyze sentiment in this customer review: ‘Excellent service, but the response time was slow.’”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“Determine the sentiment of this tweet: ‘Love the new product features!’”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“Classify the sentiment of this email from a customer regarding delayed payments.”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“Identify whether this online comment is positive, negative, or neutral.”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64143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851F0-8EB7-D91F-A71D-BD9EB97F9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65607-AA5E-C8C1-A13E-D35274DE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Writing Clear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5FE59-7C1A-0025-D6C3-5BBBB4C59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1. Use Details &amp; Specificity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Clearly define what you need for financial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“Summarize the key financial trends for 2024 in 3 bullet points.”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“Generate 5 investment strategies for high-risk investors.”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“Provide a step-by-step guide for applying for a personal loan.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2384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A9B08-13F8-4945-3821-623164A46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B399-0DF4-4245-2F31-0E54B8B4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Writing Clear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65505-2476-A8EA-6DB7-D76B868FA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2. Use Delimiters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clear markers (quotes, brackets) to define specific input areas.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“Extract key insights from the financial report between [Revenue] and [Expenses].”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“Rewrite the content inside ‘quotation marks’ in a more concise financial summary.”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“Analyze sentiment only for the section labeled </a:t>
            </a:r>
            <a:r>
              <a:rPr lang="en-US" b="1" i="1" dirty="0"/>
              <a:t>[Customer Loan Feedback]</a:t>
            </a:r>
            <a:r>
              <a:rPr lang="en-US" i="1" dirty="0"/>
              <a:t>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700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031E-59CA-8890-41DB-68BB9183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983"/>
            <a:ext cx="10515600" cy="1410788"/>
          </a:xfrm>
        </p:spPr>
        <p:txBody>
          <a:bodyPr>
            <a:noAutofit/>
          </a:bodyPr>
          <a:lstStyle/>
          <a:p>
            <a:pPr algn="ctr"/>
            <a:br>
              <a:rPr lang="en-IN" sz="5400" b="1" dirty="0"/>
            </a:br>
            <a:r>
              <a:rPr lang="en-IN" sz="5400" b="1" dirty="0"/>
              <a:t>What is Data?</a:t>
            </a:r>
            <a:br>
              <a:rPr lang="en-IN" sz="5400" b="1" dirty="0"/>
            </a:br>
            <a:br>
              <a:rPr lang="en-IN" sz="5400" b="1" dirty="0"/>
            </a:br>
            <a:endParaRPr lang="en-IN" sz="5400" b="1" dirty="0"/>
          </a:p>
        </p:txBody>
      </p:sp>
    </p:spTree>
    <p:extLst>
      <p:ext uri="{BB962C8B-B14F-4D97-AF65-F5344CB8AC3E}">
        <p14:creationId xmlns:p14="http://schemas.microsoft.com/office/powerpoint/2010/main" val="15973874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1E71B-F1E7-0AB8-CA00-50A822159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FD8BB-0867-7BA8-529E-F8C048713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Writing Clear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A7440-3D8E-8A48-4A51-CA4676278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3. Specify Length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 word limits or response size for financial reporting.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“Explain inflation in a single sentence.”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“Provide a 100-word summary of the latest RBI policy changes.”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“List 10 factors affecting loan eligibility in under 50 words each.”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48121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00417-2C66-0C9A-F469-BE64AAB74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92598-CDF2-E78A-987A-200DA01E0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Question Rewriting – Finance Use Cases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C2E48-9964-010F-105E-C3B6C2AD4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Reframe for Clarity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Make complex financial questions easier to understand.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❌ </a:t>
            </a:r>
            <a:r>
              <a:rPr lang="en-US" i="1" dirty="0"/>
              <a:t>“How does monetary policy impact financial markets?”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✅ </a:t>
            </a:r>
            <a:r>
              <a:rPr lang="en-US" i="1" dirty="0"/>
              <a:t>“Explain how changes in interest rates affect stock prices and investments.”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72247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B373B-E41B-B4EE-82DA-540825024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Question Rewriting – Finance Use Cases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D53AA-787C-5DAC-C01C-AC723561A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Adapt for Different Audiences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Rewrite based on the target audience (beginner, expert, investor, etc.).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For a beginner:</a:t>
            </a:r>
            <a:r>
              <a:rPr lang="en-US" dirty="0"/>
              <a:t> </a:t>
            </a:r>
            <a:r>
              <a:rPr lang="en-US" i="1" dirty="0"/>
              <a:t>“What is a credit score, and why is it important?”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For an expert:</a:t>
            </a:r>
            <a:r>
              <a:rPr lang="en-US" dirty="0"/>
              <a:t> </a:t>
            </a:r>
            <a:r>
              <a:rPr lang="en-US" i="1" dirty="0"/>
              <a:t>“Explain how credit scoring models assess borrower risk.”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32041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BCF79-A2CE-B35B-AC09-FC86C3FAE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3FF44-8B46-E400-E4A9-FB869FDB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Question Rewriting – Finance Use Cases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CCA28-B026-A829-C6DB-ED91C023F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3. Convert Open-ended to Specific Questions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Make broad finance-related questions more targeted.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❌ </a:t>
            </a:r>
            <a:r>
              <a:rPr lang="en-US" i="1" dirty="0"/>
              <a:t>“Tell me about personal finance.”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✅ </a:t>
            </a:r>
            <a:r>
              <a:rPr lang="en-US" i="1" dirty="0"/>
              <a:t>“What are the top 5 personal finance tips for first-time investors?”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28421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9E37F-516E-F633-AC2F-BFA8FBF68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03439-F134-AB71-8B8A-534FCBA7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Question Rewriting – Finance Use Cases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65AFD-16B7-5DB5-4601-F6C08E2B2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4. Make Questions More Data-Driven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 numerical or timeframe-based elements.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❌ </a:t>
            </a:r>
            <a:r>
              <a:rPr lang="en-US" i="1" dirty="0"/>
              <a:t>“How do stock markets perform during a recession?”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✅ </a:t>
            </a:r>
            <a:r>
              <a:rPr lang="en-US" i="1" dirty="0"/>
              <a:t>“How did the NIFTY 50 index perform during the 2008 financial crisis?”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51486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B82B-305C-28AF-AF1B-5E953BD9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Give Direction and Specify Prompts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2ACE2-29D0-0D78-A9BF-05613539B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1. Define the Objective Clearly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Clearly state what you want AI to do.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“Analyze the impact of rising interest rates on home loan affordability.”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“Summarize the key takeaways from the latest RBI monetary policy statement.”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48373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B530-EE28-B637-499C-E1DE8F75D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Give Direction and Specify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9308F-ABC8-4597-FEDD-40CD74609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2. Use Step-by-Step Instructions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Break down complex financial tasks into structured steps.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“Step 1: Identify the top-performing mutual funds in the last 5 years.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Step 2: Compare their returns with benchmark indices.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Step 3: Suggest investment strategies for risk-averse investors.”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04362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D7FD1-93DE-3384-CE3E-858AAE426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Give Direction and Specify Prompts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FFEB0-A83B-D636-736B-51E5F657C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3. Provide Context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Give background information for precise responses.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“Based on India's inflation trends from 2015-2023, predict inflation rates for the next 3 years.”</a:t>
            </a:r>
            <a:endParaRPr lang="en-US" dirty="0"/>
          </a:p>
          <a:p>
            <a:pPr>
              <a:buNone/>
            </a:pPr>
            <a:r>
              <a:rPr lang="en-US" dirty="0"/>
              <a:t>📌 </a:t>
            </a:r>
            <a:r>
              <a:rPr lang="en-US" b="1" dirty="0"/>
              <a:t>4. Specify Output Format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Define the structure of the response (tables, bullet points, summaries, etc.).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“List the top 5 investment options in a table format with columns: Risk Level, Expected Returns, and Investment Horizon.”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82914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0F67B-E434-F99B-0791-2D86F35EB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1DAA8-A581-2452-DBF5-CEB66D6F8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Give Direction and Specify Prompts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2B870-111C-2FD3-5BE9-B0435B96C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5. Guide Tone and Detail Level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Control complexity and tone based on the audience.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“Explain the benefits of SIP in mutual funds in a simple and engaging way for first-time investors.”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“Provide an in-depth financial analysis of the bond market for institutional investors.”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2984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8E1E-C663-5A7D-DC85-A52C7E37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Provide Examples and Evaluate Quality – 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D9369-CB65-CE87-58A7-39FCDE788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1. Give Examples to Guide AI Responses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Providing clear examples improves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Prompt:</a:t>
            </a:r>
            <a:r>
              <a:rPr lang="en-US" dirty="0"/>
              <a:t> “Classify the following loan applications as High Risk, Medium Risk, or Low Risk.”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Example Input:</a:t>
            </a:r>
            <a:endParaRPr lang="en-US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i="1" dirty="0"/>
              <a:t>Applicant A: Credit Score 750, Stable Income, No Debt</a:t>
            </a:r>
            <a:r>
              <a:rPr lang="en-US" dirty="0"/>
              <a:t> → </a:t>
            </a:r>
            <a:r>
              <a:rPr lang="en-US" b="1" dirty="0"/>
              <a:t>Low Risk</a:t>
            </a:r>
            <a:endParaRPr lang="en-US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i="1" dirty="0"/>
              <a:t>Applicant B: Credit Score 580, Irregular Income, High Debt</a:t>
            </a:r>
            <a:r>
              <a:rPr lang="en-US" dirty="0"/>
              <a:t> → </a:t>
            </a:r>
            <a:r>
              <a:rPr lang="en-US" b="1" dirty="0"/>
              <a:t>High Risk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636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E2CD9-E7B9-74A8-4EB9-41A035787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96D48-BF1F-ECAE-04D8-B9DC67BBC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Data is a collection of facts, figures, observations, or measurements that can be analyzed to gain insights. </a:t>
            </a:r>
          </a:p>
          <a:p>
            <a:pPr>
              <a:lnSpc>
                <a:spcPct val="150000"/>
              </a:lnSpc>
            </a:pPr>
            <a:r>
              <a:rPr lang="en-US" dirty="0"/>
              <a:t>It can be </a:t>
            </a:r>
            <a:r>
              <a:rPr lang="en-US" b="1" dirty="0"/>
              <a:t>structured</a:t>
            </a:r>
            <a:r>
              <a:rPr lang="en-US" dirty="0"/>
              <a:t> (like tables in a database) or </a:t>
            </a:r>
            <a:r>
              <a:rPr lang="en-US" b="1" dirty="0"/>
              <a:t>unstructured</a:t>
            </a:r>
            <a:r>
              <a:rPr lang="en-US" dirty="0"/>
              <a:t> (like text, images, or videos). </a:t>
            </a:r>
          </a:p>
          <a:p>
            <a:pPr>
              <a:lnSpc>
                <a:spcPct val="150000"/>
              </a:lnSpc>
            </a:pPr>
            <a:r>
              <a:rPr lang="en-US" dirty="0"/>
              <a:t>Data is crucial for decision-making in businesses, research, and technology.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37629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64721-3E87-C4F1-7E83-9B04234B8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2BE45-C750-2CB1-969F-C3E4831C2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Provide Examples and Evaluate Quality – 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4139-0EF7-1D1F-D926-4526A50C8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2. Set Evaluation Criteria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Define what makes a good response.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“Summarize the financial report in 5 bullet points, each under 20 words.”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Criteria: Should include revenue, profit margin, expenses, growth rate, and key risks.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77769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F3AA6-A2F6-7824-E28B-8727984BD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FC957-759E-C4CE-2A34-251C0D66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Provide Examples and Evaluate Quality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9842E-D17C-B1A7-5BAE-A73EE395A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3. Compare AI Outputs with Human Expectations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Evaluate whether the response meets financial analysis standards.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Prompt:</a:t>
            </a:r>
            <a:r>
              <a:rPr lang="en-US" dirty="0"/>
              <a:t> “Predict the impact of inflation on fixed deposit interest rates.”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Evaluation:</a:t>
            </a:r>
            <a:r>
              <a:rPr lang="en-US" dirty="0"/>
              <a:t> Check if the response considers historical trends, RBI policies, and economic factors.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85846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22347-B217-E2F5-6954-B6ECDBE9E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8A92D-661D-508D-FFD9-D92237E63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Provide Examples and Evaluate Quality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5A84E-BA33-D25A-25A4-69C9A2F10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4. Iterate and Refine the Prompt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 prompt clarity for better results.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❌ </a:t>
            </a:r>
            <a:r>
              <a:rPr lang="en-US" i="1" dirty="0"/>
              <a:t>“Explain financial risk.”</a:t>
            </a:r>
            <a:r>
              <a:rPr lang="en-US" dirty="0"/>
              <a:t> (Too broad)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✅ </a:t>
            </a:r>
            <a:r>
              <a:rPr lang="en-US" i="1" dirty="0"/>
              <a:t>“Explain financial risk with examples of credit risk and market risk in banking.”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22415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3C77F-89D3-FD26-5FFD-A66CFF682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53351-BD8A-4569-C7CE-71078B37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Meta Prompts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5816F-E4C7-1B30-9849-2BF06DAC4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1. What are Meta Prompts?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Meta prompts guide AI to generate better prompts for a specific use case.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Used to improve financial insights, reports, and predictions.</a:t>
            </a:r>
          </a:p>
          <a:p>
            <a:pPr>
              <a:buNone/>
            </a:pPr>
            <a:r>
              <a:rPr lang="en-US" b="1" dirty="0"/>
              <a:t>2. Generate Prompts Dynamically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AI can create prompts based on user needs.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“Suggest a prompt to analyze stock market trends over the last decade.”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“Generate a prompt to evaluate a company's financial health using its balance sheet.”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82049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22840-5D83-C369-A45D-6A305978D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7C073-4D07-447F-10C9-8866227B8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Meta Prompts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E2D9B-B29C-4FD7-69DA-FE1404170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b="1" dirty="0"/>
              <a:t>3. Fine-Tune Prompts for Better Accuracy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AI can refine and improve existing financial prompts.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Input:</a:t>
            </a:r>
            <a:r>
              <a:rPr lang="en-US" dirty="0"/>
              <a:t> "What are good investment options?"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Refined Prompt:</a:t>
            </a:r>
            <a:r>
              <a:rPr lang="en-US" dirty="0"/>
              <a:t> "List 5 investment options for a risk-averse investor in India, including expected returns and risks."</a:t>
            </a:r>
          </a:p>
          <a:p>
            <a:pPr>
              <a:buNone/>
            </a:pPr>
            <a:r>
              <a:rPr lang="en-US" dirty="0"/>
              <a:t>📌 </a:t>
            </a:r>
            <a:r>
              <a:rPr lang="en-US" b="1" dirty="0"/>
              <a:t>4. Use AI to Generate Report Structures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Automate financial reporting templates.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“Create a prompt for an AI assistant to generate a quarterly financial summary with revenue, expenses, and net profit.”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34118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AC125-436D-32B4-4301-F31692668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138B-C08D-CA3B-B391-07D8221E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Meta Prompts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0D71A-CC5D-4ACE-028D-F61189B57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5. Optimize Customer Queries in Finance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AI can refine customer queries for better insights.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Customer Query:</a:t>
            </a:r>
            <a:r>
              <a:rPr lang="en-US" dirty="0"/>
              <a:t> "Should I take a loan?"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Optimized Prompt:</a:t>
            </a:r>
            <a:r>
              <a:rPr lang="en-US" dirty="0"/>
              <a:t> "Provide a risk assessment for a ₹10 lakh personal loan with a 5-year tenure at 10% interest."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25137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A34E1-DEC4-966B-BDBB-13D479CC8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Prompt Optimizing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34049-F1F1-8AF4-AC59-F0A706C81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/>
              <a:t>1. Improve Clarity and Precision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Make financial prompts more specific for better AI responses.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❌ </a:t>
            </a:r>
            <a:r>
              <a:rPr lang="en-US" i="1" dirty="0"/>
              <a:t>“Analyze stock market trends.”</a:t>
            </a:r>
            <a:r>
              <a:rPr lang="en-US" dirty="0"/>
              <a:t> (Too vague)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✅ </a:t>
            </a:r>
            <a:r>
              <a:rPr lang="en-US" i="1" dirty="0"/>
              <a:t>“Analyze NIFTY 50 trends from 2010-2023, considering inflation, GDP growth, and global events.”</a:t>
            </a:r>
            <a:endParaRPr lang="en-US" dirty="0"/>
          </a:p>
          <a:p>
            <a:pPr>
              <a:buNone/>
            </a:pPr>
            <a:r>
              <a:rPr lang="en-US" dirty="0"/>
              <a:t>📌 </a:t>
            </a:r>
            <a:r>
              <a:rPr lang="en-US" b="1" dirty="0"/>
              <a:t>2. Add Constraints and Filters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Guide AI to focus on relevant financial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“List 5 investment options with returns above 10% and low volatility in the last 5 years.”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65796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64BD2-6313-492C-CA8A-4E7527B35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5DE5-B745-75A7-F98E-838FA348A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Prompt Optimizing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43CCD-AA4E-22E1-8BCA-A084937C6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/>
              <a:t>3. Break Down Complex Queries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Split financial prompts into smaller steps for better results.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Step 1: Identify sectors that outperformed in the last 3 years.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Step 2: List top companies in these sectors with consistent revenue growth.</a:t>
            </a:r>
            <a:endParaRPr lang="en-US" dirty="0"/>
          </a:p>
          <a:p>
            <a:pPr>
              <a:buNone/>
            </a:pPr>
            <a:r>
              <a:rPr lang="en-US" dirty="0"/>
              <a:t>📌 </a:t>
            </a:r>
            <a:r>
              <a:rPr lang="en-US" b="1" dirty="0"/>
              <a:t>4. Optimize for Different Use Cases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Adapt prompts based on the audience (investors, analysts, customers).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For an Investor:</a:t>
            </a:r>
            <a:r>
              <a:rPr lang="en-US" dirty="0"/>
              <a:t> “Explain risk and return trade-offs for mutual funds.”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For an Analyst:</a:t>
            </a:r>
            <a:r>
              <a:rPr lang="en-US" dirty="0"/>
              <a:t> “Analyze the Sharpe ratio of top mutual funds in India.”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72082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901BA-28C1-0872-DA34-57BF40570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EFEBF-7325-90E3-13C1-9673E5F03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Prompt Optimizing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F5B8D-430D-3907-5978-30B84398F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5. Test and Iterate for Best Results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Experiment with different prompt structures to improve AI responses.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“Summarize key takeaways from the RBI policy in 100 words.”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Adjust for more details: “Summarize RBI policy impacts on inflation, interest rates, and banking sector in 5 bullet points.”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57503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48DB9-C9FD-EC3C-2B64-AB5D2D634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CBBF3-8E3B-3C7A-B38C-A26B8BD01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Prompt Caching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A324C-5933-0145-1DBC-DD8D568DC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1. What is Prompt Caching?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Storing frequently used prompts to save time and improve efficiency.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Useful for repetitive financial queries and reports.</a:t>
            </a:r>
          </a:p>
          <a:p>
            <a:pPr>
              <a:buNone/>
            </a:pPr>
            <a:r>
              <a:rPr lang="en-US" dirty="0"/>
              <a:t>📌 </a:t>
            </a:r>
            <a:r>
              <a:rPr lang="en-US" b="1" dirty="0"/>
              <a:t>2. Automate Recurring Financial Analyses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Save and reuse prompts for regular financial tasks.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“Generate a weekly market summary for the NIFTY 50, covering top gainers, losers, and key news.”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632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3BE0F2-888B-F383-36D1-C60E404FF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16" y="694742"/>
            <a:ext cx="10078723" cy="529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88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00CC0-750E-34DC-A824-3E6103719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4AD2-E7D2-3D21-80F1-68F0A28CF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Prompt Caching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19723-6301-D57F-447D-BCCD0F060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3. Optimize Customer Support Queries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Store common queries to enhance financial service automation.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“What is the current home loan interest rate and eligibility criteria?”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“Explain EMI calculation for a ₹10 lakh loan with a 7% interest rate over 5 years.”</a:t>
            </a:r>
            <a:endParaRPr lang="en-US" dirty="0"/>
          </a:p>
          <a:p>
            <a:pPr>
              <a:buNone/>
            </a:pPr>
            <a:r>
              <a:rPr lang="en-US" dirty="0"/>
              <a:t>📌 </a:t>
            </a:r>
            <a:r>
              <a:rPr lang="en-US" b="1" dirty="0"/>
              <a:t>4. Reduce Processing Time for Financial Reports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Predefine prompts to quickly generate investment insights.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“Fetch and compare quarterly financial performance for top 3 banks in India.”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88518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BD34D-5B97-6C29-FD67-EBA0927BF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7310F-04AD-043B-1CF2-CD9593A2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Prompt Caching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8060C-64F2-611D-0FEF-F142BD0B7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5. Maintain Consistency in Financial Advice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Ensure uniform responses for regulatory compliance.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“Explain tax-saving investment options under Section 80C with a comparison table.”</a:t>
            </a:r>
            <a:endParaRPr lang="en-US" dirty="0"/>
          </a:p>
          <a:p>
            <a:pPr>
              <a:buNone/>
            </a:pPr>
            <a:r>
              <a:rPr lang="en-US" dirty="0"/>
              <a:t>📌 </a:t>
            </a:r>
            <a:r>
              <a:rPr lang="en-US" b="1" dirty="0"/>
              <a:t>6. Create Prompt Templates for Customization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Allow users to modify stored prompts for specific needs.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“Analyze the financial health of [Company Name] using profitability, liquidity, and solvency ratios.”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39552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1D59D-0305-6E0A-FEAD-3BEAAC72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00F0-6A93-6AD7-1C7A-FD6D60C09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Role Prompting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38D9D-A318-2449-2694-6F1728FED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1. What is Role Prompting?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Instructing AI to adopt a specific role for better responses.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Helps generate expert-level insights in financial contexts.</a:t>
            </a:r>
          </a:p>
          <a:p>
            <a:pPr>
              <a:buNone/>
            </a:pPr>
            <a:r>
              <a:rPr lang="en-US" dirty="0"/>
              <a:t>📌 </a:t>
            </a:r>
            <a:r>
              <a:rPr lang="en-US" b="1" dirty="0"/>
              <a:t>2. Role: Financial Analyst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AI acts as a financial expert providing investment insights.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 Prompt: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“You are a financial analyst. Evaluate the risk and return profile of mid-cap mutual funds over the last 5 years.”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98188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C0EFF-E254-F541-3753-F76300F15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D1985-0E0B-34B4-4CE8-3A02068BC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Role Prompting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C688A-7425-2D41-A7FE-833FAD2DC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3. Role: Investment Advisor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AI offers personalized investment suggestions.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 Prompt: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“As an investment advisor, suggest a diversified portfolio for a conservative investor with ₹10 lakh.”</a:t>
            </a:r>
            <a:endParaRPr lang="en-US" dirty="0"/>
          </a:p>
          <a:p>
            <a:pPr>
              <a:buNone/>
            </a:pPr>
            <a:r>
              <a:rPr lang="en-US" dirty="0"/>
              <a:t>📌 </a:t>
            </a:r>
            <a:r>
              <a:rPr lang="en-US" b="1" dirty="0"/>
              <a:t>4. Role: Risk Manager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AI assesses financial risks and mitigation strategies.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 Prompt: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“You are a risk manager. Identify potential risks in the loan approval process and suggest mitigation strategies.”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18419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AC355-95D5-478D-9712-85A83F09E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B93D1-7B31-7FCE-8D25-AB11BAC87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Role Prompting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EF7D8-45E3-14FE-4153-70281CD87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IN" b="1" dirty="0"/>
              <a:t>5. Role: Tax Consultant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AI provides tax-saving strategies and compliance advice.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Example Prompt: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i="1" dirty="0"/>
              <a:t>“As a tax consultant, suggest the best tax-saving investments under the new tax regime.”</a:t>
            </a:r>
            <a:endParaRPr lang="en-IN" dirty="0"/>
          </a:p>
          <a:p>
            <a:pPr>
              <a:buNone/>
            </a:pPr>
            <a:r>
              <a:rPr lang="en-IN" dirty="0"/>
              <a:t>📌 </a:t>
            </a:r>
            <a:r>
              <a:rPr lang="en-IN" b="1" dirty="0"/>
              <a:t>6. Role: Fraud Detection Specialist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AI detects suspicious financial activities.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Example Prompt: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i="1" dirty="0"/>
              <a:t>“You are a fraud detection expert. Identify red flags in credit card transactions indicating possible fraud.”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86238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3A71A-AD25-9B26-1F54-914A4203B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C0B2C-0254-8846-3AC5-205C5E4BD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Role Prompting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103AE-1F60-299E-F0C4-BAF4355C4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7. Role: Banking Customer Support Agent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AI helps in answering customer queries.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 Prompt: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“Act as a banking support agent and explain the benefits of a fixed deposit to a first-time customer.”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09217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0749C-4D5C-AE3A-421D-4ACD2D1B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Prompt Engineering: Use Cases and Real-World Examples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14CD5-6988-5191-4614-9B135E824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Real-World Use Cases of Prompt Engineering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Financial Decision-Making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Banking &amp; Loan 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Fraud Detection in Finance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Customer Support Automation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Tax Planning &amp; Compliance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Market Research &amp; Sentiment Analysis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76973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955F-FC40-7806-022B-63390E9F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Prompt Engineering: Use Cases and Real-World Examples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68D9C-354F-DFDD-7E9C-18C46724E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Indian Customers Using Prompt Engineering for Productivity &amp; Efficiency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Retail Banking Customers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Small Business Owners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Stock Market Investors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Loan &amp; Mortgage Seekers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Insurance Buyers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Freelancers &amp; Gig Workers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Students &amp; Professionals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1373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4C4932-7818-1574-F956-39AC12959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41" y="1571366"/>
            <a:ext cx="8002117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8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BCEB1B-79ED-2FA5-7BA1-5331CD13D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588" y="168005"/>
            <a:ext cx="8540906" cy="609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00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2998F-73A4-7E72-7958-FE2C88621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Part 1: Identifying Types of Data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8DD38-BAAB-E639-B7C3-E7239E2BC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Categorize each example as </a:t>
            </a:r>
            <a:r>
              <a:rPr lang="en-US" b="1" dirty="0"/>
              <a:t>Qualitative (Categorical)</a:t>
            </a:r>
            <a:r>
              <a:rPr lang="en-US" dirty="0"/>
              <a:t> or </a:t>
            </a:r>
            <a:r>
              <a:rPr lang="en-US" b="1" dirty="0"/>
              <a:t>Quantitative (Numerical)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/>
              <a:t>Customer satisfaction rating (Happy, Neutral, Sad)</a:t>
            </a:r>
          </a:p>
          <a:p>
            <a:pPr>
              <a:buFont typeface="+mj-lt"/>
              <a:buAutoNum type="arabicPeriod"/>
            </a:pPr>
            <a:r>
              <a:rPr lang="en-US" dirty="0"/>
              <a:t>Number of employees in a company</a:t>
            </a:r>
          </a:p>
          <a:p>
            <a:pPr>
              <a:buFont typeface="+mj-lt"/>
              <a:buAutoNum type="arabicPeriod"/>
            </a:pPr>
            <a:r>
              <a:rPr lang="en-US" dirty="0"/>
              <a:t>Price of a laptop (in ₹)</a:t>
            </a:r>
          </a:p>
          <a:p>
            <a:pPr>
              <a:buFont typeface="+mj-lt"/>
              <a:buAutoNum type="arabicPeriod"/>
            </a:pPr>
            <a:r>
              <a:rPr lang="en-US" dirty="0"/>
              <a:t>Name of a bank</a:t>
            </a:r>
          </a:p>
          <a:p>
            <a:pPr>
              <a:buFont typeface="+mj-lt"/>
              <a:buAutoNum type="arabicPeriod"/>
            </a:pPr>
            <a:r>
              <a:rPr lang="en-US" dirty="0"/>
              <a:t>Loan status (Approved/Rejected)</a:t>
            </a:r>
          </a:p>
          <a:p>
            <a:pPr>
              <a:buFont typeface="+mj-lt"/>
              <a:buAutoNum type="arabicPeriod"/>
            </a:pPr>
            <a:r>
              <a:rPr lang="en-US" dirty="0"/>
              <a:t>Annual revenue of a company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62479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A04AF-AA83-F1FC-17C4-B4739AC07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823" y="1445623"/>
            <a:ext cx="10212977" cy="5747657"/>
          </a:xfrm>
        </p:spPr>
        <p:txBody>
          <a:bodyPr>
            <a:normAutofit/>
          </a:bodyPr>
          <a:lstStyle/>
          <a:p>
            <a:pPr algn="ctr"/>
            <a:r>
              <a:rPr lang="en-IN" b="1" dirty="0"/>
              <a:t>What is a Token?</a:t>
            </a:r>
            <a:br>
              <a:rPr lang="en-IN" b="1" dirty="0"/>
            </a:br>
            <a:br>
              <a:rPr lang="en-IN" b="1" dirty="0"/>
            </a:br>
            <a:r>
              <a:rPr lang="en-IN" b="1" dirty="0">
                <a:hlinkClick r:id="rId2"/>
              </a:rPr>
              <a:t>https://platform.openai.com/tokenizer</a:t>
            </a:r>
            <a:br>
              <a:rPr lang="en-IN" b="1" dirty="0"/>
            </a:br>
            <a:br>
              <a:rPr lang="en-IN" b="1" dirty="0"/>
            </a:br>
            <a:r>
              <a:rPr lang="en-IN" dirty="0">
                <a:hlinkClick r:id="rId3"/>
              </a:rPr>
              <a:t>https://azure.microsoft.com/en-us/products/ai-model-catalog#Models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b="1" dirty="0"/>
            </a:b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7330577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B3253E-DD44-50F3-19F1-6A778F24D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546" y="1680918"/>
            <a:ext cx="8830907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082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3DE7A0B-E177-86BA-FDAE-AB9F1332C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640" y="825025"/>
            <a:ext cx="9374232" cy="478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394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7879-5632-93AC-A3C8-8B2C6931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Copilot and AI agents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57DF7-2F32-3014-F708-31D99984A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Generative AI apps provide contextual support with everyday tasks; typically using a language model to interpret and generate natural language.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Microsoft Copilot is a generative AI app that is integrated into a wide range of Microsoft applications and user experiences.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Business users can use generative AI to boost their productivity and creativity with AI-generated content and automation of tasks.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Developers can: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Extend Microsoft Copilot through integration with business processes and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copilot-like agents to incorporate generative AI capabilities into apps and services.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79429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49303-5235-48A1-A321-C0A821423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56" y="548640"/>
            <a:ext cx="8120743" cy="1235773"/>
          </a:xfrm>
        </p:spPr>
        <p:txBody>
          <a:bodyPr>
            <a:normAutofit/>
          </a:bodyPr>
          <a:lstStyle/>
          <a:p>
            <a:pPr algn="ctr"/>
            <a:r>
              <a:rPr lang="en-IN" b="1" dirty="0"/>
              <a:t>AI Hallucinations and Limitations</a:t>
            </a:r>
            <a:br>
              <a:rPr lang="en-US" b="1" dirty="0"/>
            </a:br>
            <a:endParaRPr lang="en-IN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EF002-4ECE-4C2A-A315-832E023E5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b="1" dirty="0"/>
              <a:t>AI Hallucinations (False/Misleading AI Responses)</a:t>
            </a:r>
          </a:p>
          <a:p>
            <a:pPr>
              <a:buNone/>
            </a:pPr>
            <a:r>
              <a:rPr lang="en-IN" dirty="0"/>
              <a:t>🔍 </a:t>
            </a:r>
            <a:r>
              <a:rPr lang="en-IN" b="1" dirty="0"/>
              <a:t>Causes: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Incomplete Data</a:t>
            </a:r>
            <a:r>
              <a:rPr lang="en-IN" dirty="0"/>
              <a:t> – AI fills gaps with guesses.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Pattern-Based Output</a:t>
            </a:r>
            <a:r>
              <a:rPr lang="en-IN" dirty="0"/>
              <a:t> – No true "understanding."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No Fact-Checking</a:t>
            </a:r>
            <a:r>
              <a:rPr lang="en-IN" dirty="0"/>
              <a:t> – Generates plausible but false info.</a:t>
            </a:r>
          </a:p>
          <a:p>
            <a:pPr>
              <a:buNone/>
            </a:pPr>
            <a:r>
              <a:rPr lang="en-IN" b="1" dirty="0"/>
              <a:t>Examples: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Fake research papers or legal cases.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Incorrect historical/scientific facts.</a:t>
            </a:r>
          </a:p>
          <a:p>
            <a:pPr marL="507987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668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CD30-2D86-CAC6-2EFF-D6EE1B37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AI Hallucinations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E5041-A39F-FCF8-1190-D7E586A45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b="1" dirty="0"/>
              <a:t>Limitations of Generative AI</a:t>
            </a:r>
          </a:p>
          <a:p>
            <a:pPr>
              <a:buNone/>
            </a:pPr>
            <a:r>
              <a:rPr lang="en-IN" dirty="0"/>
              <a:t>⚠ </a:t>
            </a:r>
            <a:r>
              <a:rPr lang="en-IN" b="1" dirty="0"/>
              <a:t>Challenges: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Knowledge Gaps</a:t>
            </a:r>
            <a:r>
              <a:rPr lang="en-IN" dirty="0"/>
              <a:t> – Outdated, biased, lacks reasoning.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Accuracy Issues</a:t>
            </a:r>
            <a:r>
              <a:rPr lang="en-IN" dirty="0"/>
              <a:t> – Inconsistent, misinterprets context.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Ethical Risks</a:t>
            </a:r>
            <a:r>
              <a:rPr lang="en-IN" dirty="0"/>
              <a:t> – Misinformation, privacy, deepfakes.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Legal Challenges</a:t>
            </a:r>
            <a:r>
              <a:rPr lang="en-IN" dirty="0"/>
              <a:t> – Copyright, regulatory concerns.</a:t>
            </a:r>
          </a:p>
          <a:p>
            <a:r>
              <a:rPr lang="en-IN" dirty="0"/>
              <a:t>🛠 </a:t>
            </a:r>
            <a:r>
              <a:rPr lang="en-IN" b="1" dirty="0"/>
              <a:t>Mitigation:</a:t>
            </a:r>
            <a:br>
              <a:rPr lang="en-IN" dirty="0"/>
            </a:br>
            <a:r>
              <a:rPr lang="en-IN" dirty="0"/>
              <a:t>Fact-checking, human oversight, fine-tuning, responsible AI use.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83084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B4ADF-ADF3-481E-79F7-57B37FEE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effectLst/>
                <a:latin typeface="-apple-system"/>
              </a:rPr>
              <a:t>The Core Components of a Copilot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833DC-23D2-C7B5-BEE9-8B1D5C0F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var(--artdeco-reset-typography-font-family-sans)"/>
              </a:rPr>
              <a:t>User Experience</a:t>
            </a:r>
            <a:r>
              <a:rPr lang="en-US" b="0" i="0" dirty="0">
                <a:effectLst/>
                <a:latin typeface="var(--artdeco-reset-typography-font-family-sans)"/>
              </a:rPr>
              <a:t>: This is the entry point where users interact with the copilot through text, audio, or visual prompts. The user experience is crucial for making the interaction intuitive and effective.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51560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A64DA-BE5E-96D2-C79D-44C571135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F4E3B-5833-3455-81CA-64D7DDEF6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-apple-system"/>
              </a:rPr>
              <a:t>The Core Components of a Copilot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527FF-AD27-B582-6A47-00B202B54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-apple-system"/>
              </a:rPr>
              <a:t>Orchestrator</a:t>
            </a:r>
            <a:r>
              <a:rPr lang="en-US" b="0" i="0" dirty="0">
                <a:effectLst/>
                <a:latin typeface="-apple-system"/>
              </a:rPr>
              <a:t>: Acting as the central hub, the orchestrator plans and coordinates the system’s responses. It determines which parts of the system can best address the user’s needs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03431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D4F64-FFE8-0CE2-10A1-C375ECDB4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8B00A-27BF-E1FE-96AB-E0A26634B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-apple-system"/>
              </a:rPr>
              <a:t>The Core Components of a Copilot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2F170-210C-2944-DBD3-3B28A6B26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var(--artdeco-reset-typography-font-family-sans)"/>
              </a:rPr>
              <a:t>Foundational Model</a:t>
            </a:r>
            <a:r>
              <a:rPr lang="en-US" b="0" i="0" dirty="0">
                <a:effectLst/>
                <a:latin typeface="var(--artdeco-reset-typography-font-family-sans)"/>
              </a:rPr>
              <a:t>: Often an LLM, the foundational model serves as the AI’s reasoning engine. It analyzes information to answer questions or solve problems, drawing on vast amounts of data.</a:t>
            </a:r>
          </a:p>
          <a:p>
            <a:endParaRPr lang="en-US" dirty="0">
              <a:latin typeface="var(--artdeco-reset-typography-font-family-sans)"/>
            </a:endParaRPr>
          </a:p>
          <a:p>
            <a:r>
              <a:rPr lang="en-US" b="1" i="0" dirty="0">
                <a:effectLst/>
                <a:latin typeface="var(--artdeco-reset-typography-font-family-sans)"/>
              </a:rPr>
              <a:t>Contextual Understanding</a:t>
            </a:r>
            <a:r>
              <a:rPr lang="en-US" b="0" i="0" dirty="0">
                <a:effectLst/>
                <a:latin typeface="var(--artdeco-reset-typography-font-family-sans)"/>
              </a:rPr>
              <a:t>: The copilot uses contextual information to provide more accurate and relevant responses. This involves understanding the user’s intent and the context of their request.</a:t>
            </a:r>
          </a:p>
          <a:p>
            <a:endParaRPr lang="en-US" b="0" i="0" dirty="0">
              <a:effectLst/>
              <a:latin typeface="var(--artdeco-reset-typography-font-family-sans)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66429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785E6-4349-7CA2-D8CD-6E9302DBF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-apple-system"/>
              </a:rPr>
              <a:t>additional elements to handle more complex tasks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DC531-9084-431D-6867-AB9005A86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var(--artdeco-reset-typography-font-family-sans)"/>
              </a:rPr>
              <a:t>Integration with Tools</a:t>
            </a:r>
            <a:r>
              <a:rPr lang="en-US" b="0" i="0" dirty="0">
                <a:effectLst/>
                <a:latin typeface="var(--artdeco-reset-typography-font-family-sans)"/>
              </a:rPr>
              <a:t>: Copilots are integrated with various productivity tools like Microsoft 365 apps, enabling seamless assistance across different tasks and applications.</a:t>
            </a:r>
          </a:p>
          <a:p>
            <a:endParaRPr lang="en-US" dirty="0">
              <a:latin typeface="var(--artdeco-reset-typography-font-family-sans)"/>
            </a:endParaRPr>
          </a:p>
          <a:p>
            <a:r>
              <a:rPr lang="en-US" b="1" i="0" dirty="0">
                <a:effectLst/>
                <a:latin typeface="var(--artdeco-reset-typography-font-family-sans)"/>
              </a:rPr>
              <a:t>Security and Compliance</a:t>
            </a:r>
            <a:r>
              <a:rPr lang="en-US" b="0" i="0" dirty="0">
                <a:effectLst/>
                <a:latin typeface="var(--artdeco-reset-typography-font-family-sans)"/>
              </a:rPr>
              <a:t>: Ensuring data security and compliance with regulations is a critical aspect of any AI system. Copilots are designed to operate within secure environments, protecting user data and maintaining privacy.</a:t>
            </a:r>
          </a:p>
          <a:p>
            <a:endParaRPr lang="en-US" b="0" i="0" dirty="0">
              <a:effectLst/>
              <a:latin typeface="var(--artdeco-reset-typography-font-family-sans)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824322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489</TotalTime>
  <Words>4211</Words>
  <Application>Microsoft Office PowerPoint</Application>
  <PresentationFormat>Widescreen</PresentationFormat>
  <Paragraphs>491</Paragraphs>
  <Slides>101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1" baseType="lpstr">
      <vt:lpstr>-apple-system</vt:lpstr>
      <vt:lpstr>Aptos</vt:lpstr>
      <vt:lpstr>Arial</vt:lpstr>
      <vt:lpstr>Calibri</vt:lpstr>
      <vt:lpstr>Century Gothic</vt:lpstr>
      <vt:lpstr>Google Sans</vt:lpstr>
      <vt:lpstr>Times New Roman</vt:lpstr>
      <vt:lpstr>var(--artdeco-reset-typography-font-family-sans)</vt:lpstr>
      <vt:lpstr>Wingdings 3</vt:lpstr>
      <vt:lpstr>Wisp</vt:lpstr>
      <vt:lpstr>GenAI and LLM  </vt:lpstr>
      <vt:lpstr>WHO  AM I?</vt:lpstr>
      <vt:lpstr>PowerPoint Presentation</vt:lpstr>
      <vt:lpstr>PowerPoint Presentation</vt:lpstr>
      <vt:lpstr>PowerPoint Presentation</vt:lpstr>
      <vt:lpstr> What is Data?  </vt:lpstr>
      <vt:lpstr>What is DATA?</vt:lpstr>
      <vt:lpstr>PowerPoint Presentation</vt:lpstr>
      <vt:lpstr>Part 1: Identifying Types of Data </vt:lpstr>
      <vt:lpstr>PowerPoint Presentation</vt:lpstr>
      <vt:lpstr>PowerPoint Presentation</vt:lpstr>
      <vt:lpstr>Structured or Unstructured?</vt:lpstr>
      <vt:lpstr>When to Use ML, CV, NLP, and DL? </vt:lpstr>
      <vt:lpstr>Machine Learning (ML) </vt:lpstr>
      <vt:lpstr>Computer Vision (CV)</vt:lpstr>
      <vt:lpstr>Natural Language Processing (NLP)</vt:lpstr>
      <vt:lpstr>Deep Learning (DL) </vt:lpstr>
      <vt:lpstr>Problem Statements</vt:lpstr>
      <vt:lpstr>PowerPoint Presentation</vt:lpstr>
      <vt:lpstr>Types of Analytics</vt:lpstr>
      <vt:lpstr>PowerPoint Presentation</vt:lpstr>
      <vt:lpstr>PowerPoint Presentation</vt:lpstr>
      <vt:lpstr>Data Science/Machine Learning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Analytic Approach</vt:lpstr>
      <vt:lpstr>Supervised Learning</vt:lpstr>
      <vt:lpstr>PowerPoint Presentation</vt:lpstr>
      <vt:lpstr>Microsoft OpenAI – Enterprise, Secure, Private, and Responsible AI </vt:lpstr>
      <vt:lpstr>Chat Models Vs Reasoning Models</vt:lpstr>
      <vt:lpstr>Chat Models Vs Reasoning Models</vt:lpstr>
      <vt:lpstr>PowerPoint Presentation</vt:lpstr>
      <vt:lpstr>PowerPoint Presentation</vt:lpstr>
      <vt:lpstr>PowerPoint Presentation</vt:lpstr>
      <vt:lpstr>What is Prompt Engineering? </vt:lpstr>
      <vt:lpstr>Methods of Prompt Engineering</vt:lpstr>
      <vt:lpstr>Methods of Prompt Engineering</vt:lpstr>
      <vt:lpstr>Methods of Prompt Engineering</vt:lpstr>
      <vt:lpstr>Methods of Prompt Engineering</vt:lpstr>
      <vt:lpstr>Methods of Prompt Engineering</vt:lpstr>
      <vt:lpstr>Methods of Prompt Engineering</vt:lpstr>
      <vt:lpstr>Methods of Prompt Engineering</vt:lpstr>
      <vt:lpstr>Microsoft method of Prompt Engineering</vt:lpstr>
      <vt:lpstr>Microsoft method of Prompt Engineering</vt:lpstr>
      <vt:lpstr>Microsoft method of Prompt Engineering</vt:lpstr>
      <vt:lpstr>Give Direction and Specify Prompts</vt:lpstr>
      <vt:lpstr>Give Direction and Specify Prompts</vt:lpstr>
      <vt:lpstr>Give Direction and Specify Prompts</vt:lpstr>
      <vt:lpstr>Provide Examples and Evaluate Quality</vt:lpstr>
      <vt:lpstr>Provide Examples and Evaluate Quality</vt:lpstr>
      <vt:lpstr>Provide Examples and Evaluate Quality</vt:lpstr>
      <vt:lpstr>List Generation &amp; Sentiment Analysis</vt:lpstr>
      <vt:lpstr>Sentiment Analysis</vt:lpstr>
      <vt:lpstr>Writing Clear Instructions</vt:lpstr>
      <vt:lpstr>Writing Clear Instructions</vt:lpstr>
      <vt:lpstr>Writing Clear Instructions</vt:lpstr>
      <vt:lpstr>Question Rewriting – Finance Use Cases</vt:lpstr>
      <vt:lpstr>Question Rewriting – Finance Use Cases</vt:lpstr>
      <vt:lpstr>Question Rewriting – Finance Use Cases</vt:lpstr>
      <vt:lpstr>Question Rewriting – Finance Use Cases</vt:lpstr>
      <vt:lpstr>Give Direction and Specify Prompts</vt:lpstr>
      <vt:lpstr>Give Direction and Specify</vt:lpstr>
      <vt:lpstr>Give Direction and Specify Prompts</vt:lpstr>
      <vt:lpstr>Give Direction and Specify Prompts</vt:lpstr>
      <vt:lpstr>Provide Examples and Evaluate Quality – </vt:lpstr>
      <vt:lpstr>Provide Examples and Evaluate Quality – </vt:lpstr>
      <vt:lpstr>Provide Examples and Evaluate Quality</vt:lpstr>
      <vt:lpstr>Provide Examples and Evaluate Quality</vt:lpstr>
      <vt:lpstr>Meta Prompts</vt:lpstr>
      <vt:lpstr>Meta Prompts</vt:lpstr>
      <vt:lpstr>Meta Prompts</vt:lpstr>
      <vt:lpstr>Prompt Optimizing </vt:lpstr>
      <vt:lpstr>Prompt Optimizing </vt:lpstr>
      <vt:lpstr>Prompt Optimizing </vt:lpstr>
      <vt:lpstr>Prompt Caching </vt:lpstr>
      <vt:lpstr>Prompt Caching </vt:lpstr>
      <vt:lpstr>Prompt Caching </vt:lpstr>
      <vt:lpstr>Role Prompting</vt:lpstr>
      <vt:lpstr>Role Prompting</vt:lpstr>
      <vt:lpstr>Role Prompting</vt:lpstr>
      <vt:lpstr>Role Prompting</vt:lpstr>
      <vt:lpstr>Prompt Engineering: Use Cases and Real-World Examples</vt:lpstr>
      <vt:lpstr>Prompt Engineering: Use Cases and Real-World Examples</vt:lpstr>
      <vt:lpstr>PowerPoint Presentation</vt:lpstr>
      <vt:lpstr>PowerPoint Presentation</vt:lpstr>
      <vt:lpstr>What is a Token?  https://platform.openai.com/tokenizer  https://azure.microsoft.com/en-us/products/ai-model-catalog#Models    </vt:lpstr>
      <vt:lpstr>PowerPoint Presentation</vt:lpstr>
      <vt:lpstr>PowerPoint Presentation</vt:lpstr>
      <vt:lpstr>Copilot and AI agents </vt:lpstr>
      <vt:lpstr>AI Hallucinations and Limitations </vt:lpstr>
      <vt:lpstr>AI Hallucinations and Limitations</vt:lpstr>
      <vt:lpstr>The Core Components of a Copilot</vt:lpstr>
      <vt:lpstr>The Core Components of a Copilot</vt:lpstr>
      <vt:lpstr>The Core Components of a Copilot</vt:lpstr>
      <vt:lpstr>additional elements to handle more complex tasks</vt:lpstr>
      <vt:lpstr> practical ways AI copilots can enhance productivity: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Latha T K</dc:creator>
  <cp:lastModifiedBy>Latha T K</cp:lastModifiedBy>
  <cp:revision>1</cp:revision>
  <dcterms:created xsi:type="dcterms:W3CDTF">2025-04-07T03:42:36Z</dcterms:created>
  <dcterms:modified xsi:type="dcterms:W3CDTF">2025-04-07T11:52:03Z</dcterms:modified>
</cp:coreProperties>
</file>